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0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0178" y="476488"/>
            <a:ext cx="4299823" cy="419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kern="0" spc="-79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Base Chimique du Vivant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70178" y="1164908"/>
            <a:ext cx="13690044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Une progression des molécules simples jusqu'à l'organisme complet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664012" y="1530787"/>
            <a:ext cx="15240" cy="6222325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807482" y="1825347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520541" y="1681877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631150" y="1732121"/>
            <a:ext cx="80843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410414" y="1665089"/>
            <a:ext cx="1943814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Composants de Base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410414" y="1955483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Molécules organiques simples: acides aminés et sucres simples Macromolécules biologiques: protéines, lipides et ADN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807482" y="2733437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520541" y="2589967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611148" y="2640211"/>
            <a:ext cx="120848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1410414" y="2573179"/>
            <a:ext cx="1908572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Organites Cellulaires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410414" y="2863572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Mitochondries: production d'énergie • Réticulum endoplasmique et appareil de Golgi: synthèse et transport • Noyau: protection et gestion de l'information génétique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807482" y="3641527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520541" y="3498056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609600" y="3548301"/>
            <a:ext cx="124063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1410414" y="3481268"/>
            <a:ext cx="2025610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Cellule et sa Membrane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410414" y="3771662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Structure: membrane, cytoplasme, noyau, organites • Types: cellules musculaires, nerveuses et épithéliales • Membrane plasmique: bicouche phospholipidique avec protéines périphériques et glycocalyx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807482" y="4549616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520541" y="4406146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606504" y="4456390"/>
            <a:ext cx="130254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1410414" y="4389358"/>
            <a:ext cx="1679258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Tissus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410414" y="4679752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Organisation en tissus spécialisés: épithélial, conjonctif, musculaire et nerveux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807482" y="5457706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520541" y="5314236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611981" y="5364480"/>
            <a:ext cx="119301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1550" dirty="0"/>
          </a:p>
        </p:txBody>
      </p:sp>
      <p:sp>
        <p:nvSpPr>
          <p:cNvPr id="28" name="Text 26"/>
          <p:cNvSpPr/>
          <p:nvPr/>
        </p:nvSpPr>
        <p:spPr>
          <a:xfrm>
            <a:off x="1410414" y="5297448"/>
            <a:ext cx="1679258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Organes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410414" y="5587841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Structures spécialisées comme l'estomac (digestion) et le foie (métabolisme et détoxification)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807482" y="6365796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520541" y="6222325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Text 30"/>
          <p:cNvSpPr/>
          <p:nvPr/>
        </p:nvSpPr>
        <p:spPr>
          <a:xfrm>
            <a:off x="609124" y="6272570"/>
            <a:ext cx="124897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6</a:t>
            </a:r>
            <a:endParaRPr lang="en-US" sz="1550" dirty="0"/>
          </a:p>
        </p:txBody>
      </p:sp>
      <p:sp>
        <p:nvSpPr>
          <p:cNvPr id="33" name="Text 31"/>
          <p:cNvSpPr/>
          <p:nvPr/>
        </p:nvSpPr>
        <p:spPr>
          <a:xfrm>
            <a:off x="1410414" y="6205538"/>
            <a:ext cx="1926669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Systèmes d'Organes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410414" y="6495931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Coordination des organes en systèmes fonctionnels comme le système digestif et le système nerveux</a:t>
            </a:r>
            <a:endParaRPr lang="en-US" sz="1050" dirty="0"/>
          </a:p>
        </p:txBody>
      </p:sp>
      <p:sp>
        <p:nvSpPr>
          <p:cNvPr id="35" name="Shape 33"/>
          <p:cNvSpPr/>
          <p:nvPr/>
        </p:nvSpPr>
        <p:spPr>
          <a:xfrm>
            <a:off x="807482" y="7273885"/>
            <a:ext cx="470178" cy="15240"/>
          </a:xfrm>
          <a:prstGeom prst="roundRect">
            <a:avLst>
              <a:gd name="adj" fmla="val 3702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520541" y="7130415"/>
            <a:ext cx="302181" cy="302181"/>
          </a:xfrm>
          <a:prstGeom prst="roundRect">
            <a:avLst>
              <a:gd name="adj" fmla="val 1867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35"/>
          <p:cNvSpPr/>
          <p:nvPr/>
        </p:nvSpPr>
        <p:spPr>
          <a:xfrm>
            <a:off x="616029" y="7180659"/>
            <a:ext cx="111204" cy="20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550" b="1" kern="0" spc="-4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7</a:t>
            </a:r>
            <a:endParaRPr lang="en-US" sz="1550" dirty="0"/>
          </a:p>
        </p:txBody>
      </p:sp>
      <p:sp>
        <p:nvSpPr>
          <p:cNvPr id="38" name="Text 36"/>
          <p:cNvSpPr/>
          <p:nvPr/>
        </p:nvSpPr>
        <p:spPr>
          <a:xfrm>
            <a:off x="1410414" y="7113627"/>
            <a:ext cx="1679258" cy="209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kern="0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L'Organisme Complet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1410414" y="7404021"/>
            <a:ext cx="12749808" cy="214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kern="0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Coordination harmonieuse de tous les systèmes pour maintenir l'homéostasie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1647" y="621983"/>
            <a:ext cx="13047107" cy="1413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Structure de la membrane plasmique et ses composants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7" y="2488049"/>
            <a:ext cx="4111466" cy="2541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1647" y="5311735"/>
            <a:ext cx="39000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bicouche phospholipidique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1647" y="5800725"/>
            <a:ext cx="4122896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Une barrière semi-perméable constituée de deux couches de phospholipides, séparant le milieu intracellulaire du milieu extracellulaire.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752" y="2488049"/>
            <a:ext cx="4111466" cy="25410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3752" y="5311735"/>
            <a:ext cx="382940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Structure des phospholipides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3752" y="5800725"/>
            <a:ext cx="4122896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Composés de têtes hydrophiles orientées vers l'extérieur (milieux aqueux) et de queues hydrophobes orientées vers l'intérieur, créant une zone imperméable.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857" y="2488049"/>
            <a:ext cx="4111466" cy="25410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7" y="5311735"/>
            <a:ext cx="327802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Fonction de la membrane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857" y="5800725"/>
            <a:ext cx="4122896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Agit comme une barrière sélective, permettant le passage contrôlé de certaines molécules tout en maintenant l'intégrité cellulaire et supportant les protéines membranaires.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62599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Protéines périphériques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539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Position membranaire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Attachées à la surface interne ou externe de la membrane, sans traverser la bicouche phospholipidique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Support structurel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Interaction avec le cytosquelette pour assurer la stabilité et maintenir la forme de la membrane cellulaire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9138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Signalisation cellulaire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Rôle essentiel dans la transmission des signaux entre l'extérieur et l'intérieur de la cellule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218" y="620792"/>
            <a:ext cx="6962656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kern="0" spc="-133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sucres et le glycocalyx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18" y="1777841"/>
            <a:ext cx="4105156" cy="25371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0218" y="4597122"/>
            <a:ext cx="3131463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Structure du Glycocalyx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0218" y="5085159"/>
            <a:ext cx="4124206" cy="2527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 le feuillet externe de la membrane plasmique, on retrouve des glucides (glycoprotéines et glycolipides), formant une couche protectrice appelée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glycocalyx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Ces sucres se lient aux protéines ou aux lipides de la membrane de façon asymétrique.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7" y="1777841"/>
            <a:ext cx="4105156" cy="253710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3037" y="459712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Rôle Protecteur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3037" y="5085159"/>
            <a:ext cx="4124206" cy="180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 glycocalyx agit comme un bouclier protecteur, défendant la membrane contre les agressions mécaniques et chimiques, notamment les chocs physiques et les enzymes digestives.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857" y="1777841"/>
            <a:ext cx="4105156" cy="253710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7" y="4597122"/>
            <a:ext cx="3762851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Reconnaissance et Adhésion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857" y="5085159"/>
            <a:ext cx="4124206" cy="180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 glycocalyx permet la reconnaissance entre cellules et facilite l'adhésion cellulaire, jouant un rôle crucial dans les interactions cellule-cellule et avec la matrice extracellulaire.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72607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Base Chimique du Vivant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4036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Molécules Organiques Simples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acides aminés et les sucres simples constituent les éléments fondamentaux de la matière vivante.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37759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Macromolécules Biologiques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protéines et les lipides forment des structures complexes essentielles au fonctionnement cellulaire.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L'ADN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de l'information génétique, l'ADN est crucial pour la synthèse des protéines et le fonctionnement cellulaire.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6526" y="779859"/>
            <a:ext cx="9279850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kern="0" spc="-13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macromolécules et les organites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76526" y="1916906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organites intracellulaires sont des compartiments spécialisés essentiels au fonctionnement cellulaire.</a:t>
            </a: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6" y="2521506"/>
            <a:ext cx="4047173" cy="250126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6526" y="5300067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mitochondries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6526" y="5779889"/>
            <a:ext cx="413718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Véritables centrales énergétiques de la cellule, elles produisent l'ATP par respiration cellulaire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489" y="2521506"/>
            <a:ext cx="4047292" cy="25013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46489" y="5300186"/>
            <a:ext cx="413730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réticulum endoplasmique et l'appareil de Golgi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5246489" y="6126718"/>
            <a:ext cx="4137303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système sophistiqué de synthèse et de transport des protéines dans la cellule</a:t>
            </a:r>
            <a:endParaRPr lang="en-US" sz="17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572" y="2521506"/>
            <a:ext cx="4047292" cy="25013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6572" y="5300186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noyau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9716572" y="5780008"/>
            <a:ext cx="4137303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de contrôle cellulaire qui renferme et protège l'information génétique</a:t>
            </a:r>
            <a:endParaRPr lang="en-US" sz="1700" dirty="0"/>
          </a:p>
        </p:txBody>
      </p:sp>
      <p:sp>
        <p:nvSpPr>
          <p:cNvPr id="13" name="Text 8"/>
          <p:cNvSpPr/>
          <p:nvPr/>
        </p:nvSpPr>
        <p:spPr>
          <a:xfrm>
            <a:off x="776526" y="7094696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Ces organites travaillent en parfaite coordination pour maintenir l'équilibre vital de la cellule.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260" y="584716"/>
            <a:ext cx="10228778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cellules : L'unité fonctionnelle de base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4260" y="1674495"/>
            <a:ext cx="1314188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cellules constituent l'unité structurale et fonctionnelle fondamentale de tout organisme vivant. Chaque type cellulaire développe une structure spécialisée selon sa fonction spécifique.</a:t>
            </a:r>
            <a:endParaRPr lang="en-US" sz="1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0" y="2594015"/>
            <a:ext cx="3907393" cy="241494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4260" y="527470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Cellules Musculaires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4260" y="5734526"/>
            <a:ext cx="4167902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Spécialisées dans la contraction et le mouvement, ces cellules allongées contiennent de nombreuses fibres musculaires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130" y="2594015"/>
            <a:ext cx="3907512" cy="241494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1130" y="527470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Cellules Nerveuses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5231130" y="5734526"/>
            <a:ext cx="41680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Adaptées à la transmission des signaux nerveux grâce à leurs prolongements spécialisés</a:t>
            </a:r>
            <a:endParaRPr lang="en-US" sz="16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119" y="2594015"/>
            <a:ext cx="3907393" cy="241494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8119" y="527470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Cellules Épithéliales</a:t>
            </a:r>
            <a:endParaRPr lang="en-US" sz="2050" dirty="0"/>
          </a:p>
        </p:txBody>
      </p:sp>
      <p:sp>
        <p:nvSpPr>
          <p:cNvPr id="12" name="Text 7"/>
          <p:cNvSpPr/>
          <p:nvPr/>
        </p:nvSpPr>
        <p:spPr>
          <a:xfrm>
            <a:off x="9718119" y="5734526"/>
            <a:ext cx="416790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Organisées en couches protectrices étanches, assurant la protection et l'absorption des nutriments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744260" y="7334369"/>
            <a:ext cx="1314188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Ces spécialisations résultent de l'expression différentielle des gènes dans chaque type cellulaire.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1554"/>
            <a:ext cx="98271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tissus : L'assemblage des cellules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6396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tissus sont des ensembles de cellules spécialisées qui coopèrent pour accomplir des fonctions spécifiques dans l'organisme.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144917"/>
            <a:ext cx="3005495" cy="18574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28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Tissu Épithélial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776317"/>
            <a:ext cx="30054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Forme des couches protectrices qui couvrent les surfaces et les cavités du corps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144917"/>
            <a:ext cx="3005614" cy="18574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39446" y="528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Tissu Conjonctif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39446" y="5776317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Assure le soutien et la connexion entre les différentes structures corporelles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144917"/>
            <a:ext cx="3005614" cy="185749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5221" y="528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Tissu Musculaire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85221" y="577631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Composé de cellules contractiles permettant le mouvement du corps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144917"/>
            <a:ext cx="3005614" cy="18574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528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Tissu Nerveux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776317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Constitué de neurones assurant la transmission rapide des signaux dans l'organisme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592" y="579477"/>
            <a:ext cx="9285923" cy="658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kern="0" spc="-12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organes : Une fonction spécialisée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7592" y="1659493"/>
            <a:ext cx="13155216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tissus s'assemblent pour former des organes, qui accomplissent des fonctions spécifiques et complexes dans l'organisme.</a:t>
            </a:r>
            <a:endParaRPr lang="en-US" sz="1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92" y="2233732"/>
            <a:ext cx="5964436" cy="36862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7592" y="6183392"/>
            <a:ext cx="2634377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L'estomac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37592" y="6639163"/>
            <a:ext cx="6419493" cy="1011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Composé de tissus musculaires, conjonctifs, épithéliaux et nerveux, cet organe joue un rôle crucial dans la digestion des aliments.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196" y="2233732"/>
            <a:ext cx="5964555" cy="36862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73196" y="6183392"/>
            <a:ext cx="2634377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foie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473196" y="6639163"/>
            <a:ext cx="6419612" cy="674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Organe vital qui assure le métabolisme des nutriments et la détoxification de l'organisme.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9610" y="636032"/>
            <a:ext cx="12451556" cy="615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kern="0" spc="-11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systèmes d'organes : La coordination fonctionnelle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645682"/>
            <a:ext cx="5626894" cy="34775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9610" y="5369481"/>
            <a:ext cx="246280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système digestif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89610" y="5795486"/>
            <a:ext cx="6477833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ensemble coordonné d'organes incluant la bouche, l'œsophage, l'estomac, l'intestin grêle, le foie, et le gros intestin, travaillant ensemble pour transformer les aliments en nutriments assimilables.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957" y="1645682"/>
            <a:ext cx="5626894" cy="347757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62957" y="5369481"/>
            <a:ext cx="246280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système nerveux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7462957" y="5795486"/>
            <a:ext cx="6477833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réseau complexe d'organes et de tissus assurant la coordination des réponses rapides et la communication interne dans l'organisme.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689610" y="6962894"/>
            <a:ext cx="13251180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organes qui collaborent pour remplir une fonction physiologique globale forment un </a:t>
            </a:r>
            <a:r>
              <a:rPr lang="en-US" sz="1550" b="1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système d'organes</a:t>
            </a:r>
            <a:r>
              <a:rPr lang="en-US" sz="155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chacun jouant un rôle essentiel dans le maintien de la vie.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28" y="474226"/>
            <a:ext cx="10057924" cy="538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kern="0" spc="-102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L'Organisme : Une Entité Autonome et Coordonnée</a:t>
            </a:r>
            <a:endParaRPr lang="en-US" sz="3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8" y="1358027"/>
            <a:ext cx="10206395" cy="52160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28" y="6767989"/>
            <a:ext cx="13423344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03528" y="7237928"/>
            <a:ext cx="13423344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Ces systèmes travaillent en synergie pour maintenir l'homéostasie, permettant à l'organisme de fonctionner comme une entité autonome capable d'interagir efficacement avec son environnement.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01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theorie cellulaire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2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cellule est l'unité structurale et fonctionnelle de base de tout organisme vivant. Découvrons ses composantes essentielles 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00563"/>
            <a:ext cx="3005495" cy="18574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741545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 membrane cellulaire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586293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Délimite la cellule et assure les échanges entre l'intérieur et l'extérieur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600563"/>
            <a:ext cx="3005614" cy="18574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39446" y="474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cytoplasme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39446" y="5231963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Milieu intracellulaire où se trouvent les organites et où se déroulent les réactions métaboliques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600563"/>
            <a:ext cx="3005614" cy="185749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5221" y="474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 noyau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85221" y="5231963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de contrôle de la cellule, contenant le matériel génétique sous forme d'ADN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600563"/>
            <a:ext cx="3005614" cy="18574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474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Les organites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231963"/>
            <a:ext cx="300561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Structures spécialisées telles que les mitochondries ou le réticulum endoplasmique, qui remplissent des fonctions spécifiques essentielles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1001</Words>
  <Application>Microsoft Office PowerPoint</Application>
  <PresentationFormat>Personnalisé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Inter</vt:lpstr>
      <vt:lpstr>Inter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 sadiq Al sadiq</cp:lastModifiedBy>
  <cp:revision>2</cp:revision>
  <dcterms:created xsi:type="dcterms:W3CDTF">2024-12-18T14:47:10Z</dcterms:created>
  <dcterms:modified xsi:type="dcterms:W3CDTF">2024-12-18T14:50:28Z</dcterms:modified>
</cp:coreProperties>
</file>